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6" r:id="rId2"/>
    <p:sldId id="257" r:id="rId3"/>
    <p:sldId id="263" r:id="rId4"/>
    <p:sldId id="265" r:id="rId5"/>
    <p:sldId id="259" r:id="rId6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ловина Наталья Аркадьевна" initials="ГНА" lastIdx="1" clrIdx="0">
    <p:extLst>
      <p:ext uri="{19B8F6BF-5375-455C-9EA6-DF929625EA0E}">
        <p15:presenceInfo xmlns:p15="http://schemas.microsoft.com/office/powerpoint/2012/main" userId="S-1-5-21-4197854514-885563653-2564410059-2361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2C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21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golovina\Desktop\&#1059;&#1076;&#1086;&#1074;&#1083;&#1077;&#1090;&#1074;&#1086;&#1088;&#1077;&#1085;&#1085;&#1086;&#1089;&#1090;&#1100;%20&#1043;&#1069;&#1050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929440389294405E-2"/>
          <c:y val="7.8348643919510061E-2"/>
          <c:w val="0.92862935928629364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Удовлетворенность!$J$9:$J$12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Удовлетворенность!$K$9:$K$12</c:f>
              <c:numCache>
                <c:formatCode>0.0%</c:formatCode>
                <c:ptCount val="4"/>
                <c:pt idx="0">
                  <c:v>0.50877192982456143</c:v>
                </c:pt>
                <c:pt idx="1">
                  <c:v>0.44736842105263158</c:v>
                </c:pt>
                <c:pt idx="2">
                  <c:v>3.5087719298245612E-2</c:v>
                </c:pt>
                <c:pt idx="3">
                  <c:v>8.771929824561403E-3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F4-4519-9B13-BB95F81D4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513504"/>
        <c:axId val="141786880"/>
      </c:barChart>
      <c:catAx>
        <c:axId val="21151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786880"/>
        <c:crosses val="autoZero"/>
        <c:auto val="1"/>
        <c:lblAlgn val="ctr"/>
        <c:lblOffset val="100"/>
        <c:noMultiLvlLbl val="0"/>
      </c:catAx>
      <c:valAx>
        <c:axId val="14178688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1151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643660766287526"/>
          <c:y val="1.9409710308596682E-3"/>
          <c:w val="0.51262238806494564"/>
          <c:h val="0.8801623931589386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'Бак и спец'!$I$14</c:f>
              <c:strCache>
                <c:ptCount val="1"/>
                <c:pt idx="0">
                  <c:v>0</c:v>
                </c:pt>
              </c:strCache>
            </c:strRef>
          </c:tx>
          <c:spPr>
            <a:solidFill>
              <a:schemeClr val="accent6">
                <a:shade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'Бак и спец'!$J$13:$O$13</c:f>
              <c:strCache>
                <c:ptCount val="6"/>
                <c:pt idx="0">
                  <c:v>теоретическая подготовка</c:v>
                </c:pt>
                <c:pt idx="1">
                  <c:v>практическая подготовка</c:v>
                </c:pt>
                <c:pt idx="2">
                  <c:v>коммуникативные качества</c:v>
                </c:pt>
                <c:pt idx="3">
                  <c:v>способность к системному и критическому мышлению</c:v>
                </c:pt>
                <c:pt idx="4">
                  <c:v>способность к разработке и реализации проектов</c:v>
                </c:pt>
                <c:pt idx="5">
                  <c:v>знание законодательства в сфере деятельности</c:v>
                </c:pt>
              </c:strCache>
            </c:strRef>
          </c:cat>
          <c:val>
            <c:numRef>
              <c:f>'Бак и спец'!$J$14:$O$14</c:f>
              <c:numCache>
                <c:formatCode>General</c:formatCode>
                <c:ptCount val="6"/>
                <c:pt idx="2" formatCode="0.0%">
                  <c:v>3.0303030303030304E-2</c:v>
                </c:pt>
                <c:pt idx="3" formatCode="0.0%">
                  <c:v>1.5151515151515152E-2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58-480E-8B04-58296D006206}"/>
            </c:ext>
          </c:extLst>
        </c:ser>
        <c:ser>
          <c:idx val="1"/>
          <c:order val="1"/>
          <c:tx>
            <c:strRef>
              <c:f>'Бак и спец'!$I$15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6">
                <a:shade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'Бак и спец'!$J$13:$O$13</c:f>
              <c:strCache>
                <c:ptCount val="6"/>
                <c:pt idx="0">
                  <c:v>теоретическая подготовка</c:v>
                </c:pt>
                <c:pt idx="1">
                  <c:v>практическая подготовка</c:v>
                </c:pt>
                <c:pt idx="2">
                  <c:v>коммуникативные качества</c:v>
                </c:pt>
                <c:pt idx="3">
                  <c:v>способность к системному и критическому мышлению</c:v>
                </c:pt>
                <c:pt idx="4">
                  <c:v>способность к разработке и реализации проектов</c:v>
                </c:pt>
                <c:pt idx="5">
                  <c:v>знание законодательства в сфере деятельности</c:v>
                </c:pt>
              </c:strCache>
            </c:strRef>
          </c:cat>
          <c:val>
            <c:numRef>
              <c:f>'Бак и спец'!$J$15:$O$15</c:f>
              <c:numCache>
                <c:formatCode>General</c:formatCode>
                <c:ptCount val="6"/>
                <c:pt idx="0" formatCode="0.0%">
                  <c:v>3.0303030303030304E-2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58-480E-8B04-58296D006206}"/>
            </c:ext>
          </c:extLst>
        </c:ser>
        <c:ser>
          <c:idx val="2"/>
          <c:order val="2"/>
          <c:tx>
            <c:strRef>
              <c:f>'Бак и спец'!$I$16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6">
                <a:shade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'Бак и спец'!$J$13:$O$13</c:f>
              <c:strCache>
                <c:ptCount val="6"/>
                <c:pt idx="0">
                  <c:v>теоретическая подготовка</c:v>
                </c:pt>
                <c:pt idx="1">
                  <c:v>практическая подготовка</c:v>
                </c:pt>
                <c:pt idx="2">
                  <c:v>коммуникативные качества</c:v>
                </c:pt>
                <c:pt idx="3">
                  <c:v>способность к системному и критическому мышлению</c:v>
                </c:pt>
                <c:pt idx="4">
                  <c:v>способность к разработке и реализации проектов</c:v>
                </c:pt>
                <c:pt idx="5">
                  <c:v>знание законодательства в сфере деятельности</c:v>
                </c:pt>
              </c:strCache>
            </c:strRef>
          </c:cat>
          <c:val>
            <c:numRef>
              <c:f>'Бак и спец'!$J$16:$O$16</c:f>
              <c:numCache>
                <c:formatCode>0.0%</c:formatCode>
                <c:ptCount val="6"/>
                <c:pt idx="1">
                  <c:v>3.0303030303030304E-2</c:v>
                </c:pt>
                <c:pt idx="5">
                  <c:v>1.5151515151515152E-2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58-480E-8B04-58296D006206}"/>
            </c:ext>
          </c:extLst>
        </c:ser>
        <c:ser>
          <c:idx val="3"/>
          <c:order val="3"/>
          <c:tx>
            <c:strRef>
              <c:f>'Бак и спец'!$I$17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6">
                <a:tint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'Бак и спец'!$J$13:$O$13</c:f>
              <c:strCache>
                <c:ptCount val="6"/>
                <c:pt idx="0">
                  <c:v>теоретическая подготовка</c:v>
                </c:pt>
                <c:pt idx="1">
                  <c:v>практическая подготовка</c:v>
                </c:pt>
                <c:pt idx="2">
                  <c:v>коммуникативные качества</c:v>
                </c:pt>
                <c:pt idx="3">
                  <c:v>способность к системному и критическому мышлению</c:v>
                </c:pt>
                <c:pt idx="4">
                  <c:v>способность к разработке и реализации проектов</c:v>
                </c:pt>
                <c:pt idx="5">
                  <c:v>знание законодательства в сфере деятельности</c:v>
                </c:pt>
              </c:strCache>
            </c:strRef>
          </c:cat>
          <c:val>
            <c:numRef>
              <c:f>'Бак и спец'!$J$17:$O$17</c:f>
              <c:numCache>
                <c:formatCode>0.0%</c:formatCode>
                <c:ptCount val="6"/>
                <c:pt idx="1">
                  <c:v>0.12121212121212122</c:v>
                </c:pt>
                <c:pt idx="2">
                  <c:v>4.5454545454545456E-2</c:v>
                </c:pt>
                <c:pt idx="3">
                  <c:v>9.0909090909090912E-2</c:v>
                </c:pt>
                <c:pt idx="4">
                  <c:v>4.5454545454545456E-2</c:v>
                </c:pt>
                <c:pt idx="5">
                  <c:v>0.19696969696969696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58-480E-8B04-58296D006206}"/>
            </c:ext>
          </c:extLst>
        </c:ser>
        <c:ser>
          <c:idx val="4"/>
          <c:order val="4"/>
          <c:tx>
            <c:strRef>
              <c:f>'Бак и спец'!$I$18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6">
                <a:tint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'Бак и спец'!$J$13:$O$13</c:f>
              <c:strCache>
                <c:ptCount val="6"/>
                <c:pt idx="0">
                  <c:v>теоретическая подготовка</c:v>
                </c:pt>
                <c:pt idx="1">
                  <c:v>практическая подготовка</c:v>
                </c:pt>
                <c:pt idx="2">
                  <c:v>коммуникативные качества</c:v>
                </c:pt>
                <c:pt idx="3">
                  <c:v>способность к системному и критическому мышлению</c:v>
                </c:pt>
                <c:pt idx="4">
                  <c:v>способность к разработке и реализации проектов</c:v>
                </c:pt>
                <c:pt idx="5">
                  <c:v>знание законодательства в сфере деятельности</c:v>
                </c:pt>
              </c:strCache>
            </c:strRef>
          </c:cat>
          <c:val>
            <c:numRef>
              <c:f>'Бак и спец'!$J$18:$O$18</c:f>
              <c:numCache>
                <c:formatCode>0.0%</c:formatCode>
                <c:ptCount val="6"/>
                <c:pt idx="0">
                  <c:v>0.45454545454545453</c:v>
                </c:pt>
                <c:pt idx="1">
                  <c:v>0.39393939393939392</c:v>
                </c:pt>
                <c:pt idx="2">
                  <c:v>0.37878787878787878</c:v>
                </c:pt>
                <c:pt idx="3">
                  <c:v>0.5</c:v>
                </c:pt>
                <c:pt idx="4">
                  <c:v>0.51515151515151514</c:v>
                </c:pt>
                <c:pt idx="5">
                  <c:v>0.46969696969696972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58-480E-8B04-58296D006206}"/>
            </c:ext>
          </c:extLst>
        </c:ser>
        <c:ser>
          <c:idx val="5"/>
          <c:order val="5"/>
          <c:tx>
            <c:strRef>
              <c:f>'Бак и спец'!$I$19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6">
                <a:tint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'Бак и спец'!$J$13:$O$13</c:f>
              <c:strCache>
                <c:ptCount val="6"/>
                <c:pt idx="0">
                  <c:v>теоретическая подготовка</c:v>
                </c:pt>
                <c:pt idx="1">
                  <c:v>практическая подготовка</c:v>
                </c:pt>
                <c:pt idx="2">
                  <c:v>коммуникативные качества</c:v>
                </c:pt>
                <c:pt idx="3">
                  <c:v>способность к системному и критическому мышлению</c:v>
                </c:pt>
                <c:pt idx="4">
                  <c:v>способность к разработке и реализации проектов</c:v>
                </c:pt>
                <c:pt idx="5">
                  <c:v>знание законодательства в сфере деятельности</c:v>
                </c:pt>
              </c:strCache>
            </c:strRef>
          </c:cat>
          <c:val>
            <c:numRef>
              <c:f>'Бак и спец'!$J$19:$O$19</c:f>
              <c:numCache>
                <c:formatCode>0.0%</c:formatCode>
                <c:ptCount val="6"/>
                <c:pt idx="0">
                  <c:v>0.51515151515151514</c:v>
                </c:pt>
                <c:pt idx="1">
                  <c:v>0.45454545454545453</c:v>
                </c:pt>
                <c:pt idx="2">
                  <c:v>0.54545454545454541</c:v>
                </c:pt>
                <c:pt idx="3">
                  <c:v>0.39393939393939392</c:v>
                </c:pt>
                <c:pt idx="4">
                  <c:v>0.43939393939393939</c:v>
                </c:pt>
                <c:pt idx="5">
                  <c:v>0.31818181818181818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58-480E-8B04-58296D006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3574368"/>
        <c:axId val="2090762815"/>
      </c:barChart>
      <c:catAx>
        <c:axId val="1635743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0762815"/>
        <c:crosses val="autoZero"/>
        <c:auto val="1"/>
        <c:lblAlgn val="ctr"/>
        <c:lblOffset val="100"/>
        <c:noMultiLvlLbl val="0"/>
      </c:catAx>
      <c:valAx>
        <c:axId val="2090762815"/>
        <c:scaling>
          <c:orientation val="minMax"/>
          <c:max val="1"/>
        </c:scaling>
        <c:delete val="1"/>
        <c:axPos val="b"/>
        <c:numFmt formatCode="0.0%" sourceLinked="1"/>
        <c:majorTickMark val="none"/>
        <c:minorTickMark val="none"/>
        <c:tickLblPos val="nextTo"/>
        <c:crossAx val="16357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24EDB-76E6-4B27-B29C-0E4CAB3E91E7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770313" y="857250"/>
            <a:ext cx="16033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D035F-21A9-49A6-8E04-72F9AF3452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27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c1c80d16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ac1c80d16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a3669b610e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a3669b610e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ac1c80d16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ac1c80d16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ac5d54b76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ac5d54b76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ac1c80d16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ac1c80d16a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0" y="490577"/>
            <a:ext cx="6339083" cy="93967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10" name="Google Shape;10;p2"/>
          <p:cNvSpPr/>
          <p:nvPr/>
        </p:nvSpPr>
        <p:spPr>
          <a:xfrm>
            <a:off x="14623" y="905692"/>
            <a:ext cx="6857239" cy="9000281"/>
          </a:xfrm>
          <a:custGeom>
            <a:avLst/>
            <a:gdLst/>
            <a:ahLst/>
            <a:cxnLst/>
            <a:rect l="l" t="t" r="r" b="b"/>
            <a:pathLst>
              <a:path w="74141" h="120683" extrusionOk="0">
                <a:moveTo>
                  <a:pt x="54079" y="1"/>
                </a:moveTo>
                <a:lnTo>
                  <a:pt x="1" y="120682"/>
                </a:lnTo>
                <a:lnTo>
                  <a:pt x="74141" y="120682"/>
                </a:lnTo>
                <a:lnTo>
                  <a:pt x="74141" y="12"/>
                </a:lnTo>
                <a:lnTo>
                  <a:pt x="540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11" name="Google Shape;11;p2"/>
          <p:cNvSpPr/>
          <p:nvPr/>
        </p:nvSpPr>
        <p:spPr>
          <a:xfrm>
            <a:off x="0" y="5679368"/>
            <a:ext cx="6871738" cy="323829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>
              <a:solidFill>
                <a:schemeClr val="accent1"/>
              </a:solidFill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15083" y="6053597"/>
            <a:ext cx="4824091" cy="189761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5200"/>
              <a:buNone/>
              <a:defRPr sz="4715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4715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15083" y="8083304"/>
            <a:ext cx="4824091" cy="61498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53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886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477975" y="553304"/>
            <a:ext cx="5901370" cy="88244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>
              <a:solidFill>
                <a:schemeClr val="accent1"/>
              </a:solidFill>
            </a:endParaRPr>
          </a:p>
        </p:txBody>
      </p:sp>
      <p:sp>
        <p:nvSpPr>
          <p:cNvPr id="23" name="Google Shape;23;p4"/>
          <p:cNvSpPr/>
          <p:nvPr/>
        </p:nvSpPr>
        <p:spPr>
          <a:xfrm>
            <a:off x="14623" y="94"/>
            <a:ext cx="6857239" cy="9905832"/>
          </a:xfrm>
          <a:custGeom>
            <a:avLst/>
            <a:gdLst/>
            <a:ahLst/>
            <a:cxnLst/>
            <a:rect l="l" t="t" r="r" b="b"/>
            <a:pathLst>
              <a:path w="74141" h="120683" extrusionOk="0">
                <a:moveTo>
                  <a:pt x="54079" y="1"/>
                </a:moveTo>
                <a:lnTo>
                  <a:pt x="1" y="120682"/>
                </a:lnTo>
                <a:lnTo>
                  <a:pt x="74141" y="120682"/>
                </a:lnTo>
                <a:lnTo>
                  <a:pt x="74141" y="12"/>
                </a:lnTo>
                <a:lnTo>
                  <a:pt x="540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24" name="Google Shape;24;p4"/>
          <p:cNvSpPr/>
          <p:nvPr/>
        </p:nvSpPr>
        <p:spPr>
          <a:xfrm>
            <a:off x="11698" y="939462"/>
            <a:ext cx="6125259" cy="681125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518237" y="1144988"/>
            <a:ext cx="5112181" cy="5999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518237" y="2063787"/>
            <a:ext cx="5112181" cy="527563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14589" lvl="0" indent="-287909">
              <a:spcBef>
                <a:spcPts val="0"/>
              </a:spcBef>
              <a:spcAft>
                <a:spcPts val="0"/>
              </a:spcAft>
              <a:buClr>
                <a:srgbClr val="785DC5"/>
              </a:buClr>
              <a:buSzPts val="1400"/>
              <a:buFont typeface="Arial"/>
              <a:buAutoNum type="arabicPeriod"/>
              <a:defRPr sz="1270"/>
            </a:lvl1pPr>
            <a:lvl2pPr marL="829178" lvl="1" indent="-276393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lphaLcPeriod"/>
              <a:defRPr/>
            </a:lvl2pPr>
            <a:lvl3pPr marL="1243767" lvl="2" indent="-276393">
              <a:spcBef>
                <a:spcPts val="145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romanLcPeriod"/>
              <a:defRPr/>
            </a:lvl3pPr>
            <a:lvl4pPr marL="1658356" lvl="3" indent="-276393">
              <a:spcBef>
                <a:spcPts val="145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  <a:defRPr/>
            </a:lvl4pPr>
            <a:lvl5pPr marL="2072945" lvl="4" indent="-276393">
              <a:spcBef>
                <a:spcPts val="145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lphaLcPeriod"/>
              <a:defRPr/>
            </a:lvl5pPr>
            <a:lvl6pPr marL="2487534" lvl="5" indent="-276393">
              <a:spcBef>
                <a:spcPts val="145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romanLcPeriod"/>
              <a:defRPr/>
            </a:lvl6pPr>
            <a:lvl7pPr marL="2902123" lvl="6" indent="-276393">
              <a:spcBef>
                <a:spcPts val="145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rabicPeriod"/>
              <a:defRPr/>
            </a:lvl7pPr>
            <a:lvl8pPr marL="3316712" lvl="7" indent="-276393">
              <a:spcBef>
                <a:spcPts val="1451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AutoNum type="alphaLcPeriod"/>
              <a:defRPr/>
            </a:lvl8pPr>
            <a:lvl9pPr marL="3731301" lvl="8" indent="-276393">
              <a:spcBef>
                <a:spcPts val="1451"/>
              </a:spcBef>
              <a:spcAft>
                <a:spcPts val="1451"/>
              </a:spcAft>
              <a:buClr>
                <a:srgbClr val="000000"/>
              </a:buClr>
              <a:buSzPts val="1200"/>
              <a:buFont typeface="Arial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06358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0" y="0"/>
            <a:ext cx="5675577" cy="990583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43" name="Google Shape;43;p7"/>
          <p:cNvSpPr/>
          <p:nvPr/>
        </p:nvSpPr>
        <p:spPr>
          <a:xfrm>
            <a:off x="-181" y="792475"/>
            <a:ext cx="6857202" cy="9113285"/>
          </a:xfrm>
          <a:custGeom>
            <a:avLst/>
            <a:gdLst/>
            <a:ahLst/>
            <a:cxnLst/>
            <a:rect l="l" t="t" r="r" b="b"/>
            <a:pathLst>
              <a:path w="186095" h="143757" extrusionOk="0">
                <a:moveTo>
                  <a:pt x="67092" y="0"/>
                </a:moveTo>
                <a:lnTo>
                  <a:pt x="0" y="143756"/>
                </a:lnTo>
                <a:lnTo>
                  <a:pt x="186095" y="143756"/>
                </a:lnTo>
                <a:lnTo>
                  <a:pt x="186095" y="23086"/>
                </a:lnTo>
                <a:lnTo>
                  <a:pt x="6709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44" name="Google Shape;44;p7"/>
          <p:cNvSpPr/>
          <p:nvPr/>
        </p:nvSpPr>
        <p:spPr>
          <a:xfrm>
            <a:off x="518237" y="3028435"/>
            <a:ext cx="6339083" cy="380177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3048189" y="3698206"/>
            <a:ext cx="3271285" cy="11093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6529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176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048189" y="4901006"/>
            <a:ext cx="3271285" cy="11093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14589" lvl="0" indent="-276393" algn="r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70"/>
            </a:lvl1pPr>
            <a:lvl2pPr marL="829178" lvl="1" indent="-276393" algn="r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088"/>
            </a:lvl2pPr>
            <a:lvl3pPr marL="1243767" lvl="2" indent="-276393" algn="r">
              <a:spcBef>
                <a:spcPts val="1451"/>
              </a:spcBef>
              <a:spcAft>
                <a:spcPts val="0"/>
              </a:spcAft>
              <a:buSzPts val="1200"/>
              <a:buChar char="■"/>
              <a:defRPr sz="1088"/>
            </a:lvl3pPr>
            <a:lvl4pPr marL="1658356" lvl="3" indent="-276393" algn="r">
              <a:spcBef>
                <a:spcPts val="1451"/>
              </a:spcBef>
              <a:spcAft>
                <a:spcPts val="0"/>
              </a:spcAft>
              <a:buSzPts val="1200"/>
              <a:buChar char="●"/>
              <a:defRPr sz="1088"/>
            </a:lvl4pPr>
            <a:lvl5pPr marL="2072945" lvl="4" indent="-276393" algn="r">
              <a:spcBef>
                <a:spcPts val="1451"/>
              </a:spcBef>
              <a:spcAft>
                <a:spcPts val="0"/>
              </a:spcAft>
              <a:buSzPts val="1200"/>
              <a:buChar char="○"/>
              <a:defRPr sz="1088"/>
            </a:lvl5pPr>
            <a:lvl6pPr marL="2487534" lvl="5" indent="-276393" algn="r">
              <a:spcBef>
                <a:spcPts val="1451"/>
              </a:spcBef>
              <a:spcAft>
                <a:spcPts val="0"/>
              </a:spcAft>
              <a:buSzPts val="1200"/>
              <a:buChar char="■"/>
              <a:defRPr sz="1088"/>
            </a:lvl6pPr>
            <a:lvl7pPr marL="2902123" lvl="6" indent="-276393" algn="r">
              <a:spcBef>
                <a:spcPts val="1451"/>
              </a:spcBef>
              <a:spcAft>
                <a:spcPts val="0"/>
              </a:spcAft>
              <a:buSzPts val="1200"/>
              <a:buChar char="●"/>
              <a:defRPr sz="1088"/>
            </a:lvl7pPr>
            <a:lvl8pPr marL="3316712" lvl="7" indent="-276393" algn="r">
              <a:spcBef>
                <a:spcPts val="1451"/>
              </a:spcBef>
              <a:spcAft>
                <a:spcPts val="0"/>
              </a:spcAft>
              <a:buSzPts val="1200"/>
              <a:buChar char="○"/>
              <a:defRPr sz="1088"/>
            </a:lvl8pPr>
            <a:lvl9pPr marL="3731301" lvl="8" indent="-276393" algn="r">
              <a:spcBef>
                <a:spcPts val="1451"/>
              </a:spcBef>
              <a:spcAft>
                <a:spcPts val="1451"/>
              </a:spcAft>
              <a:buSzPts val="1200"/>
              <a:buChar char="■"/>
              <a:defRPr sz="1088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5932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 flipH="1">
            <a:off x="378680" y="2132134"/>
            <a:ext cx="6478640" cy="777400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60" name="Google Shape;60;p10"/>
          <p:cNvSpPr/>
          <p:nvPr/>
        </p:nvSpPr>
        <p:spPr>
          <a:xfrm>
            <a:off x="3066212" y="3981225"/>
            <a:ext cx="3610791" cy="59247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3213567" y="6531629"/>
            <a:ext cx="3056373" cy="18751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14589" lvl="0" indent="-20729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992" b="1"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5535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/>
          <p:nvPr/>
        </p:nvSpPr>
        <p:spPr>
          <a:xfrm>
            <a:off x="1190426" y="1556704"/>
            <a:ext cx="5675577" cy="77244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71" name="Google Shape;71;p13"/>
          <p:cNvSpPr/>
          <p:nvPr/>
        </p:nvSpPr>
        <p:spPr>
          <a:xfrm rot="10800000">
            <a:off x="-88" y="60"/>
            <a:ext cx="6872030" cy="9886943"/>
          </a:xfrm>
          <a:custGeom>
            <a:avLst/>
            <a:gdLst/>
            <a:ahLst/>
            <a:cxnLst/>
            <a:rect l="l" t="t" r="r" b="b"/>
            <a:pathLst>
              <a:path w="74141" h="120683" extrusionOk="0">
                <a:moveTo>
                  <a:pt x="54079" y="1"/>
                </a:moveTo>
                <a:lnTo>
                  <a:pt x="1" y="120682"/>
                </a:lnTo>
                <a:lnTo>
                  <a:pt x="74141" y="120682"/>
                </a:lnTo>
                <a:lnTo>
                  <a:pt x="74141" y="12"/>
                </a:lnTo>
                <a:lnTo>
                  <a:pt x="540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72" name="Google Shape;72;p13"/>
          <p:cNvSpPr/>
          <p:nvPr/>
        </p:nvSpPr>
        <p:spPr>
          <a:xfrm>
            <a:off x="0" y="1926332"/>
            <a:ext cx="4965008" cy="609211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518237" y="1146546"/>
            <a:ext cx="5820846" cy="7555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sz="272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oboto"/>
              <a:buNone/>
              <a:defRPr b="1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2"/>
          </p:nvPr>
        </p:nvSpPr>
        <p:spPr>
          <a:xfrm>
            <a:off x="1428235" y="2259177"/>
            <a:ext cx="2009562" cy="5051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1428235" y="2794314"/>
            <a:ext cx="2009562" cy="7555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7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title" idx="3"/>
          </p:nvPr>
        </p:nvSpPr>
        <p:spPr>
          <a:xfrm>
            <a:off x="1428235" y="3654536"/>
            <a:ext cx="2009562" cy="5051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4"/>
          </p:nvPr>
        </p:nvSpPr>
        <p:spPr>
          <a:xfrm>
            <a:off x="1428235" y="4189673"/>
            <a:ext cx="2009562" cy="7555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7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5"/>
          </p:nvPr>
        </p:nvSpPr>
        <p:spPr>
          <a:xfrm>
            <a:off x="1428235" y="5050081"/>
            <a:ext cx="2009562" cy="5051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6"/>
          </p:nvPr>
        </p:nvSpPr>
        <p:spPr>
          <a:xfrm>
            <a:off x="1428235" y="5584610"/>
            <a:ext cx="2009562" cy="7555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7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7"/>
          </p:nvPr>
        </p:nvSpPr>
        <p:spPr>
          <a:xfrm>
            <a:off x="1428235" y="6444532"/>
            <a:ext cx="2009562" cy="5051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1814"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8"/>
          </p:nvPr>
        </p:nvSpPr>
        <p:spPr>
          <a:xfrm>
            <a:off x="1428235" y="6979062"/>
            <a:ext cx="2009562" cy="7555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7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9" hasCustomPrompt="1"/>
          </p:nvPr>
        </p:nvSpPr>
        <p:spPr>
          <a:xfrm>
            <a:off x="518238" y="2202260"/>
            <a:ext cx="980705" cy="5913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13" hasCustomPrompt="1"/>
          </p:nvPr>
        </p:nvSpPr>
        <p:spPr>
          <a:xfrm>
            <a:off x="518238" y="4995147"/>
            <a:ext cx="980705" cy="5913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4" hasCustomPrompt="1"/>
          </p:nvPr>
        </p:nvSpPr>
        <p:spPr>
          <a:xfrm>
            <a:off x="518238" y="3596545"/>
            <a:ext cx="980705" cy="5913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5" hasCustomPrompt="1"/>
          </p:nvPr>
        </p:nvSpPr>
        <p:spPr>
          <a:xfrm>
            <a:off x="518238" y="6386067"/>
            <a:ext cx="980705" cy="5913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72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314078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s text 1">
  <p:cSld name="One columns text 1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397315" y="0"/>
            <a:ext cx="6339083" cy="939671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149" name="Google Shape;149;p22"/>
          <p:cNvSpPr/>
          <p:nvPr/>
        </p:nvSpPr>
        <p:spPr>
          <a:xfrm rot="10800000" flipH="1">
            <a:off x="36" y="49"/>
            <a:ext cx="6857239" cy="9905832"/>
          </a:xfrm>
          <a:custGeom>
            <a:avLst/>
            <a:gdLst/>
            <a:ahLst/>
            <a:cxnLst/>
            <a:rect l="l" t="t" r="r" b="b"/>
            <a:pathLst>
              <a:path w="74141" h="120683" extrusionOk="0">
                <a:moveTo>
                  <a:pt x="54079" y="1"/>
                </a:moveTo>
                <a:lnTo>
                  <a:pt x="1" y="120682"/>
                </a:lnTo>
                <a:lnTo>
                  <a:pt x="74141" y="120682"/>
                </a:lnTo>
                <a:lnTo>
                  <a:pt x="74141" y="12"/>
                </a:lnTo>
                <a:lnTo>
                  <a:pt x="54079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/>
          </a:p>
        </p:txBody>
      </p:sp>
      <p:sp>
        <p:nvSpPr>
          <p:cNvPr id="150" name="Google Shape;150;p22"/>
          <p:cNvSpPr/>
          <p:nvPr/>
        </p:nvSpPr>
        <p:spPr>
          <a:xfrm>
            <a:off x="378771" y="5254387"/>
            <a:ext cx="6478368" cy="27024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82904" tIns="82904" rIns="82904" bIns="82904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32">
              <a:solidFill>
                <a:schemeClr val="lt2"/>
              </a:solidFill>
            </a:endParaRPr>
          </a:p>
        </p:txBody>
      </p:sp>
      <p:sp>
        <p:nvSpPr>
          <p:cNvPr id="151" name="Google Shape;151;p22"/>
          <p:cNvSpPr txBox="1">
            <a:spLocks noGrp="1"/>
          </p:cNvSpPr>
          <p:nvPr>
            <p:ph type="title"/>
          </p:nvPr>
        </p:nvSpPr>
        <p:spPr>
          <a:xfrm>
            <a:off x="2192101" y="5852585"/>
            <a:ext cx="4146982" cy="1216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272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subTitle" idx="1"/>
          </p:nvPr>
        </p:nvSpPr>
        <p:spPr>
          <a:xfrm>
            <a:off x="3627657" y="6878253"/>
            <a:ext cx="2711426" cy="5996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451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451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451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451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451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451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451"/>
              </a:spcBef>
              <a:spcAft>
                <a:spcPts val="1451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7648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3751" y="857075"/>
            <a:ext cx="6389683" cy="1102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  <a:defRPr sz="28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3751" y="2219555"/>
            <a:ext cx="6389683" cy="6579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47765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7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3"/>
          <p:cNvPicPr preferRelativeResize="0"/>
          <p:nvPr/>
        </p:nvPicPr>
        <p:blipFill rotWithShape="1">
          <a:blip r:embed="rId3">
            <a:alphaModFix/>
          </a:blip>
          <a:srcRect l="21620" r="21620"/>
          <a:stretch/>
        </p:blipFill>
        <p:spPr>
          <a:xfrm>
            <a:off x="0" y="218332"/>
            <a:ext cx="4993698" cy="587677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3"/>
          <p:cNvSpPr txBox="1">
            <a:spLocks noGrp="1"/>
          </p:cNvSpPr>
          <p:nvPr>
            <p:ph type="subTitle" idx="1"/>
          </p:nvPr>
        </p:nvSpPr>
        <p:spPr>
          <a:xfrm>
            <a:off x="809689" y="8263184"/>
            <a:ext cx="4824091" cy="587879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pPr marL="0" indent="0"/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Июнь 2026</a:t>
            </a:r>
            <a:endParaRPr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/>
            <a:endParaRPr dirty="0"/>
          </a:p>
        </p:txBody>
      </p:sp>
      <p:sp>
        <p:nvSpPr>
          <p:cNvPr id="246" name="Google Shape;246;p33"/>
          <p:cNvSpPr txBox="1">
            <a:spLocks noGrp="1"/>
          </p:cNvSpPr>
          <p:nvPr>
            <p:ph type="ctrTitle"/>
          </p:nvPr>
        </p:nvSpPr>
        <p:spPr>
          <a:xfrm>
            <a:off x="1401206" y="6539243"/>
            <a:ext cx="5207934" cy="1723941"/>
          </a:xfrm>
          <a:prstGeom prst="rect">
            <a:avLst/>
          </a:prstGeom>
        </p:spPr>
        <p:txBody>
          <a:bodyPr spcFirstLastPara="1" wrap="square" lIns="82904" tIns="82904" rIns="82904" bIns="82904" anchor="b" anchorCtr="0">
            <a:noAutofit/>
          </a:bodyPr>
          <a:lstStyle/>
          <a:p>
            <a:r>
              <a:rPr lang="ru-RU" dirty="0"/>
              <a:t>Анкетирование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работодателей</a:t>
            </a:r>
            <a:r>
              <a:rPr lang="ru-RU" dirty="0"/>
              <a:t> в период ГЭК</a:t>
            </a:r>
            <a:endParaRPr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5E7A76-5317-7022-BF4E-F056F1F42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985" y="140525"/>
            <a:ext cx="1461030" cy="18139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4"/>
          <p:cNvSpPr txBox="1">
            <a:spLocks noGrp="1"/>
          </p:cNvSpPr>
          <p:nvPr>
            <p:ph type="title"/>
          </p:nvPr>
        </p:nvSpPr>
        <p:spPr>
          <a:xfrm>
            <a:off x="143769" y="981922"/>
            <a:ext cx="5112181" cy="573461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r>
              <a:rPr lang="ru-RU" dirty="0"/>
              <a:t>Удовлетворенность качеством образования</a:t>
            </a:r>
            <a:br>
              <a:rPr lang="ru-RU" dirty="0"/>
            </a:br>
            <a:endParaRPr dirty="0"/>
          </a:p>
        </p:txBody>
      </p:sp>
      <p:sp>
        <p:nvSpPr>
          <p:cNvPr id="252" name="Google Shape;252;p34"/>
          <p:cNvSpPr txBox="1">
            <a:spLocks noGrp="1"/>
          </p:cNvSpPr>
          <p:nvPr>
            <p:ph type="body" idx="1"/>
          </p:nvPr>
        </p:nvSpPr>
        <p:spPr>
          <a:xfrm>
            <a:off x="518237" y="2191145"/>
            <a:ext cx="5112181" cy="5043083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pPr marL="0" indent="0">
              <a:buNone/>
            </a:pPr>
            <a:r>
              <a:rPr lang="ru-RU" dirty="0"/>
              <a:t>Опрос работодателей, участвующих в государственной экзаменационной комиссии был проведен в июне 2026 года. Анкеты в бумажном виде были предложены для заполнения участникам ГЭК.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u-RU" dirty="0"/>
              <a:t>50,9 % респондентов ответили, что удовлетворены качеством образования в СПбГАСУ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dirty="0"/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D6CDDC79-1C14-18C3-CDD9-FBBB3F3E5D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9491027"/>
              </p:ext>
            </p:extLst>
          </p:nvPr>
        </p:nvGraphicFramePr>
        <p:xfrm>
          <a:off x="1116939" y="3889726"/>
          <a:ext cx="39147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"/>
          <p:cNvSpPr txBox="1">
            <a:spLocks noGrp="1"/>
          </p:cNvSpPr>
          <p:nvPr>
            <p:ph type="title"/>
          </p:nvPr>
        </p:nvSpPr>
        <p:spPr>
          <a:xfrm>
            <a:off x="3690839" y="507379"/>
            <a:ext cx="2670583" cy="538022"/>
          </a:xfrm>
          <a:prstGeom prst="rect">
            <a:avLst/>
          </a:prstGeom>
        </p:spPr>
        <p:txBody>
          <a:bodyPr spcFirstLastPara="1" wrap="square" lIns="82904" tIns="82904" rIns="82904" bIns="82904" anchor="b" anchorCtr="0">
            <a:noAutofit/>
          </a:bodyPr>
          <a:lstStyle/>
          <a:p>
            <a:pPr lvl="0" defTabSz="457200"/>
            <a:r>
              <a:rPr lang="ru-RU" sz="1200" kern="1200" dirty="0">
                <a:solidFill>
                  <a:srgbClr val="9C2C1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Оценки по удовлетворенности качеством выпускников</a:t>
            </a:r>
            <a:br>
              <a:rPr lang="ru-RU" sz="1200" kern="1200" dirty="0">
                <a:solidFill>
                  <a:srgbClr val="9C2C1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</a:br>
            <a:endParaRPr sz="900" dirty="0"/>
          </a:p>
        </p:txBody>
      </p:sp>
      <p:sp>
        <p:nvSpPr>
          <p:cNvPr id="275" name="Google Shape;275;p36"/>
          <p:cNvSpPr txBox="1">
            <a:spLocks noGrp="1"/>
          </p:cNvSpPr>
          <p:nvPr>
            <p:ph type="body" idx="1"/>
          </p:nvPr>
        </p:nvSpPr>
        <p:spPr>
          <a:xfrm>
            <a:off x="1691734" y="7367824"/>
            <a:ext cx="3474532" cy="1271079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pPr marL="0" indent="0" algn="ctr">
              <a:buNone/>
            </a:pPr>
            <a:r>
              <a:rPr lang="ru-RU" sz="14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Наиболее высоко были оценены коммуникативные качества выпускников - 54,5%, а также теоретическая подготовка - 51,5% и практическая подготовка - 45,5 %</a:t>
            </a:r>
            <a:endParaRPr dirty="0">
              <a:solidFill>
                <a:schemeClr val="bg1"/>
              </a:solidFill>
            </a:endParaRP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277A91A8-ABC8-9377-6C2B-8EB20EA0C3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631506"/>
              </p:ext>
            </p:extLst>
          </p:nvPr>
        </p:nvGraphicFramePr>
        <p:xfrm>
          <a:off x="496578" y="3030582"/>
          <a:ext cx="6056811" cy="40429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2"/>
          <p:cNvSpPr txBox="1">
            <a:spLocks noGrp="1"/>
          </p:cNvSpPr>
          <p:nvPr>
            <p:ph type="title"/>
          </p:nvPr>
        </p:nvSpPr>
        <p:spPr>
          <a:xfrm>
            <a:off x="-620768" y="5325251"/>
            <a:ext cx="4146982" cy="573189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r>
              <a:rPr lang="ru-RU" sz="1400" dirty="0"/>
              <a:t>Ваши предложения по улучшению подготовки выпускников СПбГАСУ</a:t>
            </a:r>
          </a:p>
        </p:txBody>
      </p:sp>
      <p:sp>
        <p:nvSpPr>
          <p:cNvPr id="333" name="Google Shape;333;p42"/>
          <p:cNvSpPr txBox="1">
            <a:spLocks noGrp="1"/>
          </p:cNvSpPr>
          <p:nvPr>
            <p:ph type="subTitle" idx="1"/>
          </p:nvPr>
        </p:nvSpPr>
        <p:spPr>
          <a:xfrm>
            <a:off x="391886" y="5989273"/>
            <a:ext cx="5947197" cy="1918110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Увеличить количество тем ВКР, максимально приближенных к профессиональной деятельности, включить темы по сквозным технологиям (</a:t>
            </a:r>
            <a:r>
              <a:rPr lang="ru-RU" dirty="0" err="1"/>
              <a:t>ТИиММ</a:t>
            </a:r>
            <a:r>
              <a:rPr lang="ru-RU" dirty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Проведение мастер-классов с сотрудниками проектных организаций (МДК)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Регулярное проведение лекций и семинаров для студентов от лица представителей отрасли (ТГВ)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Больше практических знаний (</a:t>
            </a:r>
            <a:r>
              <a:rPr lang="ru-RU" dirty="0" err="1"/>
              <a:t>ВиЭ</a:t>
            </a:r>
            <a:r>
              <a:rPr lang="ru-RU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dirty="0"/>
          </a:p>
        </p:txBody>
      </p:sp>
      <p:pic>
        <p:nvPicPr>
          <p:cNvPr id="334" name="Google Shape;334;p42"/>
          <p:cNvPicPr preferRelativeResize="0"/>
          <p:nvPr/>
        </p:nvPicPr>
        <p:blipFill rotWithShape="1">
          <a:blip r:embed="rId3">
            <a:alphaModFix/>
          </a:blip>
          <a:srcRect l="14837" r="14837"/>
          <a:stretch/>
        </p:blipFill>
        <p:spPr>
          <a:xfrm>
            <a:off x="2192101" y="191584"/>
            <a:ext cx="4665899" cy="5042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6"/>
          <p:cNvSpPr txBox="1">
            <a:spLocks noGrp="1"/>
          </p:cNvSpPr>
          <p:nvPr>
            <p:ph type="title"/>
          </p:nvPr>
        </p:nvSpPr>
        <p:spPr>
          <a:xfrm>
            <a:off x="2985660" y="304925"/>
            <a:ext cx="1698171" cy="478847"/>
          </a:xfrm>
          <a:prstGeom prst="rect">
            <a:avLst/>
          </a:prstGeom>
        </p:spPr>
        <p:txBody>
          <a:bodyPr spcFirstLastPara="1" wrap="square" lIns="82904" tIns="82904" rIns="82904" bIns="82904" anchor="b" anchorCtr="0">
            <a:noAutofit/>
          </a:bodyPr>
          <a:lstStyle/>
          <a:p>
            <a:r>
              <a:rPr lang="ru-RU" sz="1400" dirty="0"/>
              <a:t>ВЫВОДЫ</a:t>
            </a:r>
            <a:endParaRPr sz="1400" dirty="0"/>
          </a:p>
        </p:txBody>
      </p:sp>
      <p:sp>
        <p:nvSpPr>
          <p:cNvPr id="275" name="Google Shape;275;p36"/>
          <p:cNvSpPr txBox="1">
            <a:spLocks noGrp="1"/>
          </p:cNvSpPr>
          <p:nvPr>
            <p:ph type="body" idx="1"/>
          </p:nvPr>
        </p:nvSpPr>
        <p:spPr>
          <a:xfrm>
            <a:off x="1149532" y="3944981"/>
            <a:ext cx="4952228" cy="1461381"/>
          </a:xfrm>
          <a:prstGeom prst="rect">
            <a:avLst/>
          </a:prstGeom>
        </p:spPr>
        <p:txBody>
          <a:bodyPr spcFirstLastPara="1" wrap="square" lIns="82904" tIns="82904" rIns="82904" bIns="82904" anchor="t" anchorCtr="0">
            <a:noAutofit/>
          </a:bodyPr>
          <a:lstStyle/>
          <a:p>
            <a:pPr marL="0" indent="0" algn="ctr">
              <a:buNone/>
            </a:pPr>
            <a:r>
              <a:rPr lang="ru-RU" sz="1400" dirty="0"/>
              <a:t> Наиболее часто встречаются замечания работодателей о необходимости большей </a:t>
            </a:r>
            <a:r>
              <a:rPr lang="ru-RU" sz="1400" dirty="0" err="1"/>
              <a:t>практикоориентированности</a:t>
            </a:r>
            <a:r>
              <a:rPr lang="ru-RU" sz="1400" dirty="0"/>
              <a:t> обучения – увеличение длительности практики, а также больше привязки ВКР к реальным задачам и перспективным направлениям.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ist Monthly Report by Slidesgo">
  <a:themeElements>
    <a:clrScheme name="Другая 3">
      <a:dk1>
        <a:srgbClr val="924044"/>
      </a:dk1>
      <a:lt1>
        <a:srgbClr val="FFFFFF"/>
      </a:lt1>
      <a:dk2>
        <a:srgbClr val="924044"/>
      </a:dk2>
      <a:lt2>
        <a:srgbClr val="F3F1EA"/>
      </a:lt2>
      <a:accent1>
        <a:srgbClr val="606969"/>
      </a:accent1>
      <a:accent2>
        <a:srgbClr val="924044"/>
      </a:accent2>
      <a:accent3>
        <a:srgbClr val="FBDDB7"/>
      </a:accent3>
      <a:accent4>
        <a:srgbClr val="BF281B"/>
      </a:accent4>
      <a:accent5>
        <a:srgbClr val="CACFD5"/>
      </a:accent5>
      <a:accent6>
        <a:srgbClr val="DC5A54"/>
      </a:accent6>
      <a:hlink>
        <a:srgbClr val="2E383D"/>
      </a:hlink>
      <a:folHlink>
        <a:srgbClr val="BF281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1996</TotalTime>
  <Words>161</Words>
  <Application>Microsoft Office PowerPoint</Application>
  <PresentationFormat>Лист A4 (210x297 мм)</PresentationFormat>
  <Paragraphs>15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Roboto</vt:lpstr>
      <vt:lpstr>Segoe UI</vt:lpstr>
      <vt:lpstr>Minimalist Monthly Report by Slidesgo</vt:lpstr>
      <vt:lpstr>Анкетирование работодателей в период ГЭК</vt:lpstr>
      <vt:lpstr>Удовлетворенность качеством образования </vt:lpstr>
      <vt:lpstr>Оценки по удовлетворенности качеством выпускников </vt:lpstr>
      <vt:lpstr>Ваши предложения по улучшению подготовки выпускников СПбГАСУ</vt:lpstr>
      <vt:lpstr>ВЫВОДЫ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Ребушева Ирина Игоревна</dc:creator>
  <cp:lastModifiedBy>Головина Наталья Аркадьевна</cp:lastModifiedBy>
  <cp:revision>47</cp:revision>
  <dcterms:created xsi:type="dcterms:W3CDTF">2025-03-11T10:13:19Z</dcterms:created>
  <dcterms:modified xsi:type="dcterms:W3CDTF">2026-10-22T09:04:53Z</dcterms:modified>
</cp:coreProperties>
</file>